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57" r:id="rId5"/>
    <p:sldId id="260" r:id="rId6"/>
    <p:sldId id="261" r:id="rId7"/>
  </p:sldIdLst>
  <p:sldSz cx="8120063" cy="10826750" type="B4ISO"/>
  <p:notesSz cx="6797675" cy="9926638"/>
  <p:defaultTextStyle>
    <a:defPPr>
      <a:defRPr lang="ja-JP"/>
    </a:defPPr>
    <a:lvl1pPr marL="0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18717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37433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56150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74866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593583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12300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31016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49732" algn="l" defTabSz="103743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9" autoAdjust="0"/>
  </p:normalViewPr>
  <p:slideViewPr>
    <p:cSldViewPr>
      <p:cViewPr>
        <p:scale>
          <a:sx n="100" d="100"/>
          <a:sy n="100" d="100"/>
        </p:scale>
        <p:origin x="-1428" y="2034"/>
      </p:cViewPr>
      <p:guideLst>
        <p:guide orient="horz" pos="3411"/>
        <p:guide pos="2558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6C9B-4BED-41F6-8278-FED61ADE39B3}" type="datetime1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DEDC-1EDC-4A24-84B5-4C3CF69695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202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F49A8-3FFE-46CF-B159-B1C1CDE7CEA1}" type="datetime1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76D5D-4FF2-4EC3-A69E-6BF780888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656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518717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1037433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556150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2074866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593583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3112300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631016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4149732" algn="l" defTabSz="103743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7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600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1" y="1"/>
            <a:ext cx="8120063" cy="1082675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103743" tIns="51872" rIns="103743" bIns="51872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" y="1"/>
            <a:ext cx="8120063" cy="108267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743" tIns="51872" rIns="103743" bIns="51872"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17167" y="6541170"/>
            <a:ext cx="5646050" cy="112781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53726" y="3947242"/>
            <a:ext cx="5709459" cy="2388401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266433" y="6811837"/>
            <a:ext cx="5684045" cy="187214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518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4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2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1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9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153501" y="433577"/>
            <a:ext cx="1560562" cy="923782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6006" y="433577"/>
            <a:ext cx="5684059" cy="923782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1" y="1"/>
            <a:ext cx="8120063" cy="1082675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103743" tIns="51872" rIns="103743" bIns="51872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4969" y="1"/>
            <a:ext cx="8120063" cy="1082675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743" tIns="51872" rIns="103743" bIns="51872"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4358" y="7443407"/>
            <a:ext cx="6902054" cy="124057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1431" y="3045008"/>
            <a:ext cx="6902054" cy="4250521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2">
                    <a:tint val="75000"/>
                  </a:schemeClr>
                </a:solidFill>
              </a:defRPr>
            </a:lvl1pPr>
            <a:lvl2pPr marL="5187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43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1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74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93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112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6310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1497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634359" y="7330627"/>
            <a:ext cx="6914790" cy="112781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6003" y="2526246"/>
            <a:ext cx="3586361" cy="71451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27699" y="2526246"/>
            <a:ext cx="3586361" cy="71451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6" y="2423492"/>
            <a:ext cx="3587771" cy="1009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717" indent="0">
              <a:buNone/>
              <a:defRPr sz="2400" b="1"/>
            </a:lvl2pPr>
            <a:lvl3pPr marL="1037433" indent="0">
              <a:buNone/>
              <a:defRPr sz="2100" b="1"/>
            </a:lvl3pPr>
            <a:lvl4pPr marL="1556150" indent="0">
              <a:buNone/>
              <a:defRPr sz="1800" b="1"/>
            </a:lvl4pPr>
            <a:lvl5pPr marL="2074866" indent="0">
              <a:buNone/>
              <a:defRPr sz="1800" b="1"/>
            </a:lvl5pPr>
            <a:lvl6pPr marL="2593583" indent="0">
              <a:buNone/>
              <a:defRPr sz="1800" b="1"/>
            </a:lvl6pPr>
            <a:lvl7pPr marL="3112300" indent="0">
              <a:buNone/>
              <a:defRPr sz="1800" b="1"/>
            </a:lvl7pPr>
            <a:lvl8pPr marL="3631016" indent="0">
              <a:buNone/>
              <a:defRPr sz="1800" b="1"/>
            </a:lvl8pPr>
            <a:lvl9pPr marL="4149732" indent="0">
              <a:buNone/>
              <a:defRPr sz="18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006" y="3433485"/>
            <a:ext cx="3587771" cy="6237912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24881" y="2423492"/>
            <a:ext cx="3589180" cy="1009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717" indent="0">
              <a:buNone/>
              <a:defRPr sz="2400" b="1"/>
            </a:lvl2pPr>
            <a:lvl3pPr marL="1037433" indent="0">
              <a:buNone/>
              <a:defRPr sz="2100" b="1"/>
            </a:lvl3pPr>
            <a:lvl4pPr marL="1556150" indent="0">
              <a:buNone/>
              <a:defRPr sz="1800" b="1"/>
            </a:lvl4pPr>
            <a:lvl5pPr marL="2074866" indent="0">
              <a:buNone/>
              <a:defRPr sz="1800" b="1"/>
            </a:lvl5pPr>
            <a:lvl6pPr marL="2593583" indent="0">
              <a:buNone/>
              <a:defRPr sz="1800" b="1"/>
            </a:lvl6pPr>
            <a:lvl7pPr marL="3112300" indent="0">
              <a:buNone/>
              <a:defRPr sz="1800" b="1"/>
            </a:lvl7pPr>
            <a:lvl8pPr marL="3631016" indent="0">
              <a:buNone/>
              <a:defRPr sz="1800" b="1"/>
            </a:lvl8pPr>
            <a:lvl9pPr marL="4149732" indent="0">
              <a:buNone/>
              <a:defRPr sz="18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24881" y="3433485"/>
            <a:ext cx="3589180" cy="6237912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4043" y="451083"/>
            <a:ext cx="6825950" cy="1240574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006" y="431066"/>
            <a:ext cx="2671446" cy="183453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4720" y="431068"/>
            <a:ext cx="4539341" cy="924033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6006" y="2265602"/>
            <a:ext cx="2671446" cy="7405799"/>
          </a:xfrm>
        </p:spPr>
        <p:txBody>
          <a:bodyPr/>
          <a:lstStyle>
            <a:lvl1pPr marL="0" indent="0">
              <a:buNone/>
              <a:defRPr sz="1500"/>
            </a:lvl1pPr>
            <a:lvl2pPr marL="518717" indent="0">
              <a:buNone/>
              <a:defRPr sz="1200"/>
            </a:lvl2pPr>
            <a:lvl3pPr marL="1037433" indent="0">
              <a:buNone/>
              <a:defRPr sz="1100"/>
            </a:lvl3pPr>
            <a:lvl4pPr marL="1556150" indent="0">
              <a:buNone/>
              <a:defRPr sz="1000"/>
            </a:lvl4pPr>
            <a:lvl5pPr marL="2074866" indent="0">
              <a:buNone/>
              <a:defRPr sz="1000"/>
            </a:lvl5pPr>
            <a:lvl6pPr marL="2593583" indent="0">
              <a:buNone/>
              <a:defRPr sz="1000"/>
            </a:lvl6pPr>
            <a:lvl7pPr marL="3112300" indent="0">
              <a:buNone/>
              <a:defRPr sz="1000"/>
            </a:lvl7pPr>
            <a:lvl8pPr marL="3631016" indent="0">
              <a:buNone/>
              <a:defRPr sz="1000"/>
            </a:lvl8pPr>
            <a:lvl9pPr marL="4149732" indent="0">
              <a:buNone/>
              <a:defRPr sz="1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3483" y="7668965"/>
            <a:ext cx="2722196" cy="894712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649372" y="1127758"/>
            <a:ext cx="4872038" cy="649605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700"/>
            </a:lvl1pPr>
            <a:lvl2pPr marL="518717" indent="0">
              <a:buNone/>
              <a:defRPr sz="3200"/>
            </a:lvl2pPr>
            <a:lvl3pPr marL="1037433" indent="0">
              <a:buNone/>
              <a:defRPr sz="2700"/>
            </a:lvl3pPr>
            <a:lvl4pPr marL="1556150" indent="0">
              <a:buNone/>
              <a:defRPr sz="2400"/>
            </a:lvl4pPr>
            <a:lvl5pPr marL="2074866" indent="0">
              <a:buNone/>
              <a:defRPr sz="2400"/>
            </a:lvl5pPr>
            <a:lvl6pPr marL="2593583" indent="0">
              <a:buNone/>
              <a:defRPr sz="2400"/>
            </a:lvl6pPr>
            <a:lvl7pPr marL="3112300" indent="0">
              <a:buNone/>
              <a:defRPr sz="2400"/>
            </a:lvl7pPr>
            <a:lvl8pPr marL="3631016" indent="0">
              <a:buNone/>
              <a:defRPr sz="2400"/>
            </a:lvl8pPr>
            <a:lvl9pPr marL="4149732" indent="0">
              <a:buNone/>
              <a:defRPr sz="24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740548" y="8571202"/>
            <a:ext cx="2715131" cy="999998"/>
          </a:xfrm>
        </p:spPr>
        <p:txBody>
          <a:bodyPr/>
          <a:lstStyle>
            <a:lvl1pPr marL="0" indent="0">
              <a:buNone/>
              <a:defRPr sz="1500"/>
            </a:lvl1pPr>
            <a:lvl2pPr marL="518717" indent="0">
              <a:buNone/>
              <a:defRPr sz="1200"/>
            </a:lvl2pPr>
            <a:lvl3pPr marL="1037433" indent="0">
              <a:buNone/>
              <a:defRPr sz="1100"/>
            </a:lvl3pPr>
            <a:lvl4pPr marL="1556150" indent="0">
              <a:buNone/>
              <a:defRPr sz="1000"/>
            </a:lvl4pPr>
            <a:lvl5pPr marL="2074866" indent="0">
              <a:buNone/>
              <a:defRPr sz="1000"/>
            </a:lvl5pPr>
            <a:lvl6pPr marL="2593583" indent="0">
              <a:buNone/>
              <a:defRPr sz="1000"/>
            </a:lvl6pPr>
            <a:lvl7pPr marL="3112300" indent="0">
              <a:buNone/>
              <a:defRPr sz="1000"/>
            </a:lvl7pPr>
            <a:lvl8pPr marL="3631016" indent="0">
              <a:buNone/>
              <a:defRPr sz="1000"/>
            </a:lvl8pPr>
            <a:lvl9pPr marL="4149732" indent="0">
              <a:buNone/>
              <a:defRPr sz="1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" y="1"/>
            <a:ext cx="8120063" cy="1082675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743" tIns="51872" rIns="103743" bIns="51872"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29" y="1"/>
            <a:ext cx="8056654" cy="1082675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743" tIns="51872" rIns="103743" bIns="51872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ー 24"/>
          <p:cNvSpPr>
            <a:spLocks noGrp="1"/>
          </p:cNvSpPr>
          <p:nvPr>
            <p:ph type="title"/>
          </p:nvPr>
        </p:nvSpPr>
        <p:spPr>
          <a:xfrm>
            <a:off x="406005" y="433574"/>
            <a:ext cx="7308058" cy="1804459"/>
          </a:xfrm>
          <a:prstGeom prst="rect">
            <a:avLst/>
          </a:prstGeom>
        </p:spPr>
        <p:txBody>
          <a:bodyPr vert="horz" lIns="103743" tIns="51872" rIns="103743" bIns="51872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5" y="2368335"/>
            <a:ext cx="7308058" cy="7145153"/>
          </a:xfrm>
          <a:prstGeom prst="rect">
            <a:avLst/>
          </a:prstGeom>
        </p:spPr>
        <p:txBody>
          <a:bodyPr vert="horz" lIns="103743" tIns="51872" rIns="103743" bIns="51872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2"/>
          </p:nvPr>
        </p:nvSpPr>
        <p:spPr>
          <a:xfrm>
            <a:off x="406005" y="10034797"/>
            <a:ext cx="1894680" cy="576423"/>
          </a:xfrm>
          <a:prstGeom prst="rect">
            <a:avLst/>
          </a:prstGeom>
        </p:spPr>
        <p:txBody>
          <a:bodyPr vert="horz" lIns="103743" tIns="51872" rIns="103743" bIns="51872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25AE65-6B30-4FBC-B210-79D86214B2E3}" type="datetimeFigureOut">
              <a:rPr kumimoji="1" lang="ja-JP" altLang="en-US" smtClean="0"/>
              <a:t>2015/4/8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74359" y="10034797"/>
            <a:ext cx="2571353" cy="576423"/>
          </a:xfrm>
          <a:prstGeom prst="rect">
            <a:avLst/>
          </a:prstGeom>
        </p:spPr>
        <p:txBody>
          <a:bodyPr vert="horz" lIns="103743" tIns="51872" rIns="103743" bIns="51872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4"/>
          </p:nvPr>
        </p:nvSpPr>
        <p:spPr>
          <a:xfrm>
            <a:off x="5819380" y="10034797"/>
            <a:ext cx="1894680" cy="576423"/>
          </a:xfrm>
          <a:prstGeom prst="rect">
            <a:avLst/>
          </a:prstGeom>
        </p:spPr>
        <p:txBody>
          <a:bodyPr vert="horz" lIns="103743" tIns="51872" rIns="103743" bIns="51872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8BAE61-BA1C-49C7-A271-579F158B9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51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89039" indent="-38903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700" baseline="0">
          <a:solidFill>
            <a:schemeClr val="tx2"/>
          </a:solidFill>
          <a:latin typeface="+mn-lt"/>
          <a:ea typeface="+mn-ea"/>
          <a:cs typeface="+mn-cs"/>
        </a:defRPr>
      </a:lvl1pPr>
      <a:lvl2pPr marL="842914" indent="-324198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2pPr>
      <a:lvl3pPr marL="1296793" indent="-25935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700" baseline="0">
          <a:solidFill>
            <a:schemeClr val="tx2"/>
          </a:solidFill>
          <a:latin typeface="+mn-lt"/>
          <a:ea typeface="+mn-ea"/>
          <a:cs typeface="+mn-cs"/>
        </a:defRPr>
      </a:lvl3pPr>
      <a:lvl4pPr marL="1815509" indent="-25935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4pPr>
      <a:lvl5pPr marL="2334225" indent="-259358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5pPr>
      <a:lvl6pPr marL="2852941" indent="-259358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6pPr>
      <a:lvl7pPr marL="3371658" indent="-259358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7pPr>
      <a:lvl8pPr marL="3890374" indent="-259358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8pPr>
      <a:lvl9pPr marL="4409092" indent="-259358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518717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037433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55615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207486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593583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31123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631016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4149732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7663" y="3469159"/>
            <a:ext cx="6696744" cy="1872208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技　能　実　習　生　　　　受入れ制度のご案内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91679" y="8365703"/>
            <a:ext cx="6523581" cy="1872145"/>
          </a:xfrm>
        </p:spPr>
        <p:txBody>
          <a:bodyPr>
            <a:normAutofit/>
          </a:bodyPr>
          <a:lstStyle/>
          <a:p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中小企業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IT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支援事業協同組合</a:t>
            </a:r>
            <a:endParaRPr kumimoji="1" lang="en-US" altLang="ja-JP" sz="2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515-2112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三重県松阪市曽原町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1258-2</a:t>
            </a:r>
            <a:endParaRPr lang="en-US" altLang="ja-JP" sz="14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Te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ｌ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: 0598-31-2092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Fax: 0598-31-2093</a:t>
            </a:r>
            <a:endParaRPr lang="ja-JP" altLang="en-US" sz="14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79711" y="1524943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中国・ベトナム・フィリピン</a:t>
            </a:r>
            <a:endParaRPr kumimoji="1" lang="en-US" altLang="ja-JP" sz="3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r>
              <a:rPr lang="ja-JP" altLang="en-US" sz="32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タイ</a:t>
            </a:r>
            <a:r>
              <a:rPr kumimoji="1" lang="ja-JP" altLang="en-US" sz="3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・ミャンマー</a:t>
            </a:r>
            <a:endParaRPr kumimoji="1" lang="en-US" altLang="ja-JP" sz="32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2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5697" y="2101007"/>
            <a:ext cx="6624736" cy="71451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sz="21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1.</a:t>
            </a:r>
            <a:r>
              <a:rPr kumimoji="1" lang="ja-JP" altLang="en-US" sz="21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中小企業</a:t>
            </a:r>
            <a:r>
              <a:rPr kumimoji="1" lang="en-US" altLang="ja-JP" sz="21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IT</a:t>
            </a:r>
            <a:r>
              <a:rPr kumimoji="1" lang="ja-JP" altLang="en-US" sz="21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支援事業協同組合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当組合は、日本政府が国際貢献のため推進している「技能実習制度」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を事業目的の一つとしています。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現在技能実習生派遣国の政府機関が認可した技能実習生送り出し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機関と協力して技能実習生受入れ事業を積極的に行っております。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endParaRPr kumimoji="1" lang="en-US" altLang="ja-JP" sz="1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en-US" altLang="ja-JP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技能実習生とは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○派遣元国において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4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か月（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年実習の場合）、入国後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か月の「講習」の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後、技能実習生は最長ほぼ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年間、受入れ企業と雇用契約を結び、労働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法令に基づいて就労します（地域・業種別最低賃金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/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社会保険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/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労働保険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等</a:t>
            </a: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が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適用されます）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○派遣元企業から推薦を受けた、中学・高校卒業以上の実務経験の</a:t>
            </a:r>
            <a:endParaRPr lang="en-US" altLang="ja-JP" sz="1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　ある健康な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18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歳以上の男女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.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技能実習制度について</a:t>
            </a:r>
            <a:endParaRPr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kumimoji="1" lang="ja-JP" altLang="en-US" sz="1800" b="1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○技能実習を通して日本の優れた技術及び知識を。途上国の発展の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担い手である若い技能実習生に移転するために運用されています。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kumimoji="1"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この事業は、法務省入国管理局、（財）国際研修協力機構（</a:t>
            </a:r>
            <a:r>
              <a:rPr kumimoji="1"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JITCO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</a:t>
            </a:r>
            <a:r>
              <a:rPr kumimoji="1"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の指導により実施されています。</a:t>
            </a:r>
            <a:endParaRPr kumimoji="1"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★</a:t>
            </a: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 （財）国際研修協力機構（</a:t>
            </a:r>
            <a:r>
              <a:rPr lang="en-US" altLang="ja-JP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JITCO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）は「外国人技能実習制度」の効率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的な運用を図るため、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1991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9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月に設立された、法務省、経済産業</a:t>
            </a:r>
            <a:endParaRPr lang="en-US" altLang="ja-JP" sz="1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省、厚生労働省、国土交通省の</a:t>
            </a:r>
            <a:r>
              <a:rPr lang="en-US" altLang="ja-JP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省共管による財団法人です。</a:t>
            </a:r>
            <a:endParaRPr kumimoji="1" lang="ja-JP" altLang="en-US" sz="1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3687" y="1012612"/>
            <a:ext cx="56166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国際貢献・職場の活性化・安定した人材確保</a:t>
            </a:r>
            <a:endParaRPr kumimoji="1" lang="ja-JP" altLang="en-US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109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7275" y="192812"/>
            <a:ext cx="6804003" cy="70011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kumimoji="1"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4.</a:t>
            </a:r>
            <a:r>
              <a:rPr kumimoji="1"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技能実習生の受入れの流れ</a:t>
            </a:r>
            <a:endParaRPr kumimoji="1"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7703" y="1452935"/>
            <a:ext cx="432048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当組合に申込み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1577852" y="2511231"/>
            <a:ext cx="399850" cy="4323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99500" y="1482217"/>
            <a:ext cx="432048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送り出し機関に募集を要請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48" y="2489826"/>
            <a:ext cx="40287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2834421" y="1406884"/>
            <a:ext cx="576064" cy="259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送り出し機関で最終面接を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受入れ企業・当組合が行う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25738" y="1415307"/>
            <a:ext cx="595735" cy="13196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送り出し機関で日本語研修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037" y="1679874"/>
            <a:ext cx="394734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4455539" y="2326556"/>
            <a:ext cx="360040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入国申請手続き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473" y="1714065"/>
            <a:ext cx="844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12" y="3226656"/>
            <a:ext cx="93702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078033" y="1493395"/>
            <a:ext cx="504056" cy="26733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国際交流支援協会（伊勢学舎）で日本語・生活習慣の講習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79" y="3217131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516" y="2540236"/>
            <a:ext cx="38018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正方形/長方形 10"/>
          <p:cNvSpPr/>
          <p:nvPr/>
        </p:nvSpPr>
        <p:spPr>
          <a:xfrm>
            <a:off x="6974696" y="1430442"/>
            <a:ext cx="448370" cy="2736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講習後、各企業へ赴任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69770" y="4693295"/>
            <a:ext cx="1145754" cy="0"/>
          </a:xfrm>
          <a:prstGeom prst="straightConnector1">
            <a:avLst/>
          </a:prstGeom>
          <a:ln w="38100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215524" y="4688130"/>
            <a:ext cx="3218177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271216" y="1493395"/>
            <a:ext cx="389804" cy="26733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技能実習生来日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476" y="2540236"/>
            <a:ext cx="38255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直線矢印コネクタ 19"/>
          <p:cNvCxnSpPr/>
          <p:nvPr/>
        </p:nvCxnSpPr>
        <p:spPr>
          <a:xfrm>
            <a:off x="5433701" y="4688130"/>
            <a:ext cx="165754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1138591" y="4263795"/>
            <a:ext cx="1008112" cy="288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か月</a:t>
            </a:r>
            <a:endParaRPr kumimoji="1" lang="en-US" altLang="ja-JP" sz="14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399836" y="4261247"/>
            <a:ext cx="978820" cy="288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か月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5677803" y="4261247"/>
            <a:ext cx="1009110" cy="2880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kumimoji="1"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か月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49920" y="5051312"/>
            <a:ext cx="49685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5.</a:t>
            </a:r>
            <a:r>
              <a:rPr kumimoji="1" lang="ja-JP" altLang="en-US" sz="19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技能実習生受入れ人数</a:t>
            </a:r>
            <a:endParaRPr kumimoji="1" lang="ja-JP" altLang="en-US" sz="19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47712" y="5687765"/>
            <a:ext cx="5329091" cy="1923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◇常勤職員数</a:t>
            </a:r>
            <a:r>
              <a:rPr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　　　　　◇受入れできる人数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sz="17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～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50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　　　　　　　　　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人以内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51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100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　　　　　　　　　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6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人以内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101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200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　　　　　　　　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10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人以内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en-US" altLang="ja-JP" sz="17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7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201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～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300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　　　　　　　　　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15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人以内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en-US" altLang="ja-JP" sz="1700" dirty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 301</a:t>
            </a:r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人から　　　　　　　常勤社員数の</a:t>
            </a:r>
            <a:r>
              <a:rPr kumimoji="1"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5</a:t>
            </a:r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％以内</a:t>
            </a:r>
            <a:endParaRPr kumimoji="1" lang="ja-JP" altLang="en-US" sz="1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26597" y="7877036"/>
            <a:ext cx="456887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6.</a:t>
            </a:r>
            <a:r>
              <a:rPr kumimoji="1" lang="ja-JP" altLang="en-US" sz="19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中小企業</a:t>
            </a:r>
            <a:r>
              <a:rPr kumimoji="1" lang="en-US" altLang="ja-JP" sz="19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IT</a:t>
            </a:r>
            <a:r>
              <a:rPr kumimoji="1" lang="ja-JP" altLang="en-US" sz="19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支援事業協同組合の働き</a:t>
            </a:r>
            <a:endParaRPr kumimoji="1" lang="ja-JP" altLang="en-US" sz="19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555289" y="8292871"/>
            <a:ext cx="5235729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受入れ企業希望の人材の募集、日本入国申請手続き、</a:t>
            </a:r>
            <a:endParaRPr kumimoji="1"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入国後の技能実習生の支援を行います</a:t>
            </a:r>
            <a:r>
              <a:rPr lang="ja-JP" altLang="en-US" sz="1700" dirty="0">
                <a:latin typeface="ＭＳ Ｐゴシック" pitchFamily="50" charset="-128"/>
                <a:ea typeface="ＭＳ Ｐゴシック" pitchFamily="50" charset="-128"/>
              </a:rPr>
              <a:t>。</a:t>
            </a:r>
            <a:endParaRPr kumimoji="1"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○派遣元国での面接手配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○入国申請手続き</a:t>
            </a:r>
            <a:endParaRPr kumimoji="1"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○本国での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4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か月</a:t>
            </a:r>
            <a:r>
              <a:rPr lang="en-US" altLang="ja-JP" sz="1700" dirty="0" smtClean="0">
                <a:latin typeface="ＭＳ Ｐゴシック" pitchFamily="50" charset="-128"/>
                <a:ea typeface="ＭＳ Ｐゴシック" pitchFamily="50" charset="-128"/>
              </a:rPr>
              <a:t>(3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年実習）余りの日本語研修の管理</a:t>
            </a:r>
            <a:endParaRPr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○技能実習生の「日本語」「生活習慣」の指導</a:t>
            </a:r>
            <a:endParaRPr kumimoji="1" lang="en-US" altLang="ja-JP" sz="17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7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700" dirty="0" smtClean="0">
                <a:latin typeface="ＭＳ Ｐゴシック" pitchFamily="50" charset="-128"/>
                <a:ea typeface="ＭＳ Ｐゴシック" pitchFamily="50" charset="-128"/>
              </a:rPr>
              <a:t>○資格変更、期間更新等の手続き</a:t>
            </a:r>
            <a:endParaRPr kumimoji="1" lang="ja-JP" altLang="en-US" sz="17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9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222" y="6001447"/>
            <a:ext cx="1656184" cy="34737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Picture 2" descr="http://ord.yahoo.co.jp/o/image/SIG=12m29jqt1/EXP=1426125007;_ylc=X3IDMgRmc3QDMARpZHgDMARvaWQDQU5kOUdjUTMtZkZ2ZUE4dklUcHdDTWJ4VWIxYWU0eHZjcVNJeFZUQ1RtZEpnX2J2NkhQdGVycUtIVXI0NkRNBHADNDRLXzQ0S2s1Wnl3NVp1egRwb3MDNQRzZWMDc2h3BHNsawNyaQ--/**http%3a/www2m.biglobe.ne.jp/~ZenTech/asia/thailand/thailand_m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486" y="5974218"/>
            <a:ext cx="1709853" cy="34909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351" y="5994174"/>
            <a:ext cx="1610467" cy="349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3978" y="1092896"/>
            <a:ext cx="7351913" cy="639393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技能実習生の出身地</a:t>
            </a:r>
            <a:endParaRPr kumimoji="1" lang="en-US" altLang="ja-JP" sz="24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26" name="Picture 2" descr="C:\Users\jiguchi\Desktop\china_map0420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4" y="2072730"/>
            <a:ext cx="3124907" cy="274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218366" y="3656622"/>
            <a:ext cx="827649" cy="417270"/>
          </a:xfrm>
          <a:prstGeom prst="wedgeRoundRectCallout">
            <a:avLst>
              <a:gd name="adj1" fmla="val -85094"/>
              <a:gd name="adj2" fmla="val -1302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山東省威海市</a:t>
            </a:r>
            <a:endParaRPr kumimoji="1"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角丸四角形吹き出し 4"/>
          <p:cNvSpPr/>
          <p:nvPr/>
        </p:nvSpPr>
        <p:spPr>
          <a:xfrm rot="10800000" flipH="1" flipV="1">
            <a:off x="5788223" y="6329931"/>
            <a:ext cx="880711" cy="294628"/>
          </a:xfrm>
          <a:prstGeom prst="wedgeRoundRectCallout">
            <a:avLst>
              <a:gd name="adj1" fmla="val 27860"/>
              <a:gd name="adj2" fmla="val 31416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マニラ</a:t>
            </a:r>
            <a:r>
              <a:rPr kumimoji="1"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市</a:t>
            </a:r>
            <a:endParaRPr kumimoji="1"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83034" y="1596951"/>
            <a:ext cx="309108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中国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ベトナム・　フィリピン・タイ・ミャンマーから真面目な地方出身者を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選考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しています。</a:t>
            </a:r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4053722" y="7871775"/>
            <a:ext cx="1044690" cy="288032"/>
          </a:xfrm>
          <a:prstGeom prst="wedgeRoundRectCallout">
            <a:avLst>
              <a:gd name="adj1" fmla="val 40287"/>
              <a:gd name="adj2" fmla="val 26209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ホーチミン市</a:t>
            </a:r>
            <a:endParaRPr kumimoji="1" lang="en-US" altLang="ja-JP" sz="10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4818262" y="7121113"/>
            <a:ext cx="751859" cy="263443"/>
          </a:xfrm>
          <a:prstGeom prst="wedgeRoundRectCallout">
            <a:avLst>
              <a:gd name="adj1" fmla="val -45833"/>
              <a:gd name="adj2" fmla="val -24042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Picture 2" descr="C:\Users\Junichi Iguchi\Desktop\Mm-ma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64" y="5964190"/>
            <a:ext cx="1618797" cy="351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角丸四角形吹き出し 10"/>
          <p:cNvSpPr/>
          <p:nvPr/>
        </p:nvSpPr>
        <p:spPr>
          <a:xfrm>
            <a:off x="716573" y="8941767"/>
            <a:ext cx="835275" cy="179411"/>
          </a:xfrm>
          <a:prstGeom prst="wedgeRoundRectCallout">
            <a:avLst>
              <a:gd name="adj1" fmla="val -2070"/>
              <a:gd name="adj2" fmla="val -47786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3396" y="8900667"/>
            <a:ext cx="888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ヤンゴン市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18262" y="7122946"/>
            <a:ext cx="741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ハノイ市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1882018" y="6297225"/>
            <a:ext cx="1089289" cy="180020"/>
          </a:xfrm>
          <a:prstGeom prst="wedgeRoundRectCallout">
            <a:avLst>
              <a:gd name="adj1" fmla="val 73827"/>
              <a:gd name="adj2" fmla="val 25703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ウドンタニ</a:t>
            </a:r>
            <a:endParaRPr lang="en-US" altLang="ja-JP" sz="11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619750" y="8387654"/>
            <a:ext cx="830590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バンコク</a:t>
            </a:r>
            <a:endParaRPr lang="ja-JP" altLang="en-US" sz="1100" dirty="0"/>
          </a:p>
        </p:txBody>
      </p:sp>
      <p:sp>
        <p:nvSpPr>
          <p:cNvPr id="20" name="フローチャート : 代替処理 19"/>
          <p:cNvSpPr/>
          <p:nvPr/>
        </p:nvSpPr>
        <p:spPr>
          <a:xfrm>
            <a:off x="486140" y="9872354"/>
            <a:ext cx="1296144" cy="28803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ローチャート : 代替処理 27"/>
          <p:cNvSpPr/>
          <p:nvPr/>
        </p:nvSpPr>
        <p:spPr>
          <a:xfrm>
            <a:off x="2331838" y="9865879"/>
            <a:ext cx="1296144" cy="28803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ローチャート : 代替処理 28"/>
          <p:cNvSpPr/>
          <p:nvPr/>
        </p:nvSpPr>
        <p:spPr>
          <a:xfrm>
            <a:off x="4191512" y="9837539"/>
            <a:ext cx="1296144" cy="28803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ローチャート : 代替処理 29"/>
          <p:cNvSpPr/>
          <p:nvPr/>
        </p:nvSpPr>
        <p:spPr>
          <a:xfrm>
            <a:off x="5964837" y="9811117"/>
            <a:ext cx="1296144" cy="28803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ローチャート : 代替処理 30"/>
          <p:cNvSpPr/>
          <p:nvPr/>
        </p:nvSpPr>
        <p:spPr>
          <a:xfrm>
            <a:off x="1468309" y="5178778"/>
            <a:ext cx="1296144" cy="288032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28458" y="516108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　国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3395" y="9883387"/>
            <a:ext cx="1228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ミヤンマー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71237" y="9864920"/>
            <a:ext cx="677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　イ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4453375" y="9837539"/>
            <a:ext cx="882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ベトナム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6124720" y="9824328"/>
            <a:ext cx="10884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フィリピン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29" name="角丸四角形吹き出し 1028"/>
          <p:cNvSpPr/>
          <p:nvPr/>
        </p:nvSpPr>
        <p:spPr>
          <a:xfrm>
            <a:off x="2619751" y="8392172"/>
            <a:ext cx="830590" cy="257092"/>
          </a:xfrm>
          <a:prstGeom prst="wedgeRoundRectCallout">
            <a:avLst>
              <a:gd name="adj1" fmla="val -29578"/>
              <a:gd name="adj2" fmla="val -3669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575478" y="840304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バンコク市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2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821596"/>
              </p:ext>
            </p:extLst>
          </p:nvPr>
        </p:nvGraphicFramePr>
        <p:xfrm>
          <a:off x="1107703" y="1524943"/>
          <a:ext cx="6552728" cy="8424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/>
              </a:tblGrid>
              <a:tr h="8424936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2060" name="オブジェクト 20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84946"/>
              </p:ext>
            </p:extLst>
          </p:nvPr>
        </p:nvGraphicFramePr>
        <p:xfrm>
          <a:off x="811213" y="179388"/>
          <a:ext cx="6496050" cy="1059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ワークシート" r:id="rId3" imgW="6496185" imgH="10591890" progId="Excel.Sheet.12">
                  <p:embed/>
                </p:oleObj>
              </mc:Choice>
              <mc:Fallback>
                <p:oleObj name="ワークシート" r:id="rId3" imgW="6496185" imgH="105918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1213" y="179388"/>
                        <a:ext cx="6496050" cy="1059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68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370996"/>
              </p:ext>
            </p:extLst>
          </p:nvPr>
        </p:nvGraphicFramePr>
        <p:xfrm>
          <a:off x="531639" y="388544"/>
          <a:ext cx="7012045" cy="9971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3009"/>
                <a:gridCol w="319946"/>
                <a:gridCol w="899848"/>
                <a:gridCol w="1211916"/>
                <a:gridCol w="319946"/>
                <a:gridCol w="872580"/>
                <a:gridCol w="1211916"/>
                <a:gridCol w="862884"/>
              </a:tblGrid>
              <a:tr h="2121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900" b="1" u="none" strike="noStrike" dirty="0">
                          <a:solidFill>
                            <a:srgbClr val="00206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　合　概　要</a:t>
                      </a:r>
                      <a:endParaRPr lang="zh-TW" altLang="en-US" sz="1900" b="1" i="0" u="none" strike="noStrike" dirty="0">
                        <a:solidFill>
                          <a:srgbClr val="00206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163"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1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TW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201</a:t>
                      </a:r>
                      <a:r>
                        <a:rPr lang="en-US" altLang="ja-JP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5</a:t>
                      </a:r>
                      <a:r>
                        <a:rPr lang="zh-TW" altLang="en-US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年</a:t>
                      </a:r>
                      <a:r>
                        <a:rPr lang="en-US" altLang="ja-JP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3</a:t>
                      </a:r>
                      <a:r>
                        <a:rPr lang="zh-TW" altLang="en-US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月</a:t>
                      </a:r>
                      <a:r>
                        <a:rPr lang="en-US" altLang="ja-JP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1</a:t>
                      </a:r>
                      <a:r>
                        <a:rPr lang="zh-TW" altLang="en-US" sz="1100" u="none" strike="noStrike" dirty="0" smtClean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r>
                        <a:rPr lang="zh-TW" altLang="en-US" sz="11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現在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269">
                <a:tc>
                  <a:txBody>
                    <a:bodyPr/>
                    <a:lstStyle/>
                    <a:p>
                      <a:pPr algn="just" fontAlgn="auto"/>
                      <a:r>
                        <a:rPr lang="zh-TW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　 </a:t>
                      </a:r>
                      <a:r>
                        <a:rPr lang="zh-TW" altLang="en-US" sz="13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</a:t>
                      </a:r>
                      <a:r>
                        <a:rPr lang="zh-TW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名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中小企業</a:t>
                      </a:r>
                      <a:r>
                        <a:rPr lang="en-US" altLang="zh-TW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IT</a:t>
                      </a:r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支援事業協同組合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　　　　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代表理事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山崎　哲</a:t>
                      </a:r>
                      <a:endParaRPr lang="ja-JP" alt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専務理事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田村　広生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常務理事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井口　純一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理事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辻井　宏文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理事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　弘明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監事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大形　政次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　　</a:t>
                      </a: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在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</a:t>
                      </a: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u="none" strike="noStrike" dirty="0" smtClean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2163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200" u="none" strike="noStrike" dirty="0" smtClean="0"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〒</a:t>
                      </a:r>
                      <a:r>
                        <a:rPr lang="en-US" altLang="ja-JP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515-211</a:t>
                      </a:r>
                      <a:r>
                        <a:rPr 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三重県松阪市曽原町</a:t>
                      </a:r>
                      <a:r>
                        <a:rPr lang="en-US" altLang="ja-JP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1258-2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0269">
                <a:tc gridSpan="2">
                  <a:txBody>
                    <a:bodyPr/>
                    <a:lstStyle/>
                    <a:p>
                      <a:pPr algn="l" fontAlgn="ctr"/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Tel:05</a:t>
                      </a:r>
                      <a:r>
                        <a:rPr lang="en-US" altLang="ja-JP" sz="12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98-31-2092</a:t>
                      </a:r>
                      <a:r>
                        <a:rPr lang="en-US" sz="12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sz="12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Fax:059</a:t>
                      </a:r>
                      <a:r>
                        <a:rPr lang="en-US" altLang="ja-JP" sz="12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8-31-2093</a:t>
                      </a:r>
                      <a:endParaRPr lang="en-US" sz="1200" b="1" i="0" u="none" strike="noStrike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21578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　</a:t>
                      </a:r>
                      <a:r>
                        <a:rPr lang="zh-TW" altLang="en-US" sz="1400" u="none" strike="noStrike" baseline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zh-TW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</a:t>
                      </a:r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立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2007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6324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　　　　区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三重県、愛知県、滋賀県、長野県、和歌山県</a:t>
                      </a:r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8446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出　 </a:t>
                      </a:r>
                      <a:r>
                        <a:rPr lang="zh-TW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資</a:t>
                      </a:r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zh-TW" altLang="en-US" sz="1400" u="none" strike="noStrike" baseline="0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zh-TW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2,080,000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 属 組 合 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37</a:t>
                      </a: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</a:t>
                      </a:r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34940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技能実習生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300</a:t>
                      </a:r>
                      <a:r>
                        <a:rPr lang="ja-JP" altLang="en-US" sz="1400" u="none" strike="noStrike" dirty="0" smtClean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受入れ実績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　引　銀　行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百五銀行　名張支店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北上野信用金庫　名張支店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　業　内　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１．ホームページ制作、メンテナンス及び運営管理事業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２．協同受注販売斡旋事業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３．外国人技能実習生協同受入れ事業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４．教育情報提供事業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５．組合員の福利厚生に関する事業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６．全各号の事業に付帯する事業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5026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u="none" strike="noStrike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許 認 可 官 庁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経済産業省　中部経済産業局</a:t>
                      </a:r>
                      <a:endParaRPr lang="en-US" altLang="ja-JP" sz="1400" b="0" i="0" u="none" strike="noStrike" dirty="0" smtClean="0">
                        <a:solidFill>
                          <a:schemeClr val="dk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国土交通省　中部地方整備局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212163"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農林水産省　東海農政局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厚生労働省　東海厚生局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  <a:tr h="16799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6234" marR="6234" marT="6234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5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289</Words>
  <Application>Microsoft Office PowerPoint</Application>
  <PresentationFormat>B4 (ISO) 250x353 mm</PresentationFormat>
  <Paragraphs>164</Paragraphs>
  <Slides>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雪藤</vt:lpstr>
      <vt:lpstr>Microsoft Excel Worksheet</vt:lpstr>
      <vt:lpstr>技　能　実　習　生　　　　受入れ制度のご案内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技　能　実　習　生　　　　受入れ制度のご案内</dc:title>
  <dc:creator>jiguchi</dc:creator>
  <cp:lastModifiedBy>Junichi Iguchi</cp:lastModifiedBy>
  <cp:revision>55</cp:revision>
  <cp:lastPrinted>2014-10-30T12:29:40Z</cp:lastPrinted>
  <dcterms:created xsi:type="dcterms:W3CDTF">2011-06-20T10:54:50Z</dcterms:created>
  <dcterms:modified xsi:type="dcterms:W3CDTF">2015-04-08T00:43:07Z</dcterms:modified>
</cp:coreProperties>
</file>